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80" r:id="rId9"/>
    <p:sldId id="262" r:id="rId10"/>
    <p:sldId id="287" r:id="rId11"/>
    <p:sldId id="284" r:id="rId12"/>
    <p:sldId id="263" r:id="rId13"/>
    <p:sldId id="275" r:id="rId14"/>
    <p:sldId id="274" r:id="rId15"/>
    <p:sldId id="264" r:id="rId16"/>
    <p:sldId id="281" r:id="rId17"/>
    <p:sldId id="265" r:id="rId18"/>
    <p:sldId id="266" r:id="rId19"/>
    <p:sldId id="267" r:id="rId20"/>
    <p:sldId id="283" r:id="rId21"/>
    <p:sldId id="288" r:id="rId22"/>
    <p:sldId id="268" r:id="rId23"/>
    <p:sldId id="289" r:id="rId24"/>
    <p:sldId id="282" r:id="rId25"/>
    <p:sldId id="269" r:id="rId26"/>
    <p:sldId id="286" r:id="rId27"/>
    <p:sldId id="270" r:id="rId28"/>
    <p:sldId id="272" r:id="rId29"/>
    <p:sldId id="271" r:id="rId30"/>
    <p:sldId id="276" r:id="rId31"/>
    <p:sldId id="277" r:id="rId32"/>
    <p:sldId id="278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07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Prostokąt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ymbol zastępczy zawartości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ymbol zastępczy zawartości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6" name="Symbol zastępczy zawartości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Tytu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Prostokąt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ymbol zastępczy zawartości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Prostokąt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Łącznik prosty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Prostokąt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Prostokąt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2" name="Prostokąt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Prostokąt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Prostokąt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Prostokąt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2022-02-27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opracowała</a:t>
            </a:r>
          </a:p>
          <a:p>
            <a:r>
              <a:rPr lang="pl-PL" dirty="0" smtClean="0"/>
              <a:t>Małgorzata Wójtowicz-Wierzbicka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Kobiecy strój regionu Zagórzan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Koszula kobieca ze zbiorów Muzeum im. W. Orkana </a:t>
            </a:r>
            <a:br>
              <a:rPr lang="pl-PL" sz="2400" dirty="0" smtClean="0"/>
            </a:br>
            <a:r>
              <a:rPr lang="pl-PL" sz="2400" dirty="0" smtClean="0"/>
              <a:t>w Rabce-Zdrój</a:t>
            </a:r>
            <a:endParaRPr lang="pl-PL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27175"/>
            <a:ext cx="576064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Współcześnie odtworzony strój</a:t>
            </a:r>
            <a:endParaRPr lang="pl-PL" dirty="0"/>
          </a:p>
        </p:txBody>
      </p:sp>
      <p:pic>
        <p:nvPicPr>
          <p:cNvPr id="9218" name="Picture 2" descr="C:\Users\user\Desktop\zdjęcia 13.02.2022\DSC014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 flipH="1" flipV="1">
            <a:off x="1740213" y="2228339"/>
            <a:ext cx="4799478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Gorset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pl-PL" dirty="0" smtClean="0"/>
              <a:t>Głównym i zarazem najbardziej dekoracyjnym elementem odświętnego stroju kobiecego był gorset. Początkowo, w XIX w. popularne były gorsety z atłasu lub aksamitu malowanego w kwiaty, ozdobione obszyciem w postaci skromnej falbanki długości około </a:t>
            </a:r>
            <a:br>
              <a:rPr lang="pl-PL" dirty="0" smtClean="0"/>
            </a:br>
            <a:r>
              <a:rPr lang="pl-PL" dirty="0" smtClean="0"/>
              <a:t>3-4 </a:t>
            </a:r>
            <a:r>
              <a:rPr lang="pl-PL" dirty="0" err="1" smtClean="0"/>
              <a:t>cm</a:t>
            </a:r>
            <a:r>
              <a:rPr lang="pl-PL" dirty="0" smtClean="0"/>
              <a:t>. Pod koniec wieku noszono także jasne gorsety adamaszkowe, wytłaczane w motywy roślinne, zdobione drobnymi kaletkami. Bardzo popularne stały się wtedy skromne gorsety </a:t>
            </a:r>
            <a:br>
              <a:rPr lang="pl-PL" dirty="0" smtClean="0"/>
            </a:br>
            <a:r>
              <a:rPr lang="pl-PL" dirty="0" smtClean="0"/>
              <a:t>z czarnego aksamitu, zdobione jedynie szychem - metalową nicią imitującą złotą nić. Zdobnictwo gorsetów podkreślało także odrębność poszczególnych wsi (jednak nie w takim stopniu, jak to miało miejsce w przypadku zdobienia </a:t>
            </a:r>
            <a:r>
              <a:rPr lang="pl-PL" i="1" dirty="0" err="1" smtClean="0"/>
              <a:t>przyporów</a:t>
            </a:r>
            <a:r>
              <a:rPr lang="pl-PL" dirty="0" smtClean="0"/>
              <a:t> w męskich </a:t>
            </a:r>
            <a:r>
              <a:rPr lang="pl-PL" i="1" dirty="0" smtClean="0"/>
              <a:t>portkach</a:t>
            </a:r>
            <a:r>
              <a:rPr lang="pl-PL" dirty="0" smtClean="0"/>
              <a:t>). </a:t>
            </a:r>
            <a:r>
              <a:rPr lang="pl-PL" dirty="0" err="1" smtClean="0"/>
              <a:t>Porębianki</a:t>
            </a:r>
            <a:r>
              <a:rPr lang="pl-PL" dirty="0" smtClean="0"/>
              <a:t> gustowały w zdobieniu motywem ostu, podczas gdy w Mszanie Dolnej częściej spotykano gorsety zdobione motywem tzw. </a:t>
            </a:r>
            <a:r>
              <a:rPr lang="pl-PL" i="1" dirty="0" err="1" smtClean="0"/>
              <a:t>latoróżki</a:t>
            </a:r>
            <a:r>
              <a:rPr lang="pl-PL" dirty="0" smtClean="0"/>
              <a:t>. Ta część odzieży była dodatkowo podszywana od spodu cienkim materiałem samodziałowym </a:t>
            </a:r>
            <a:br>
              <a:rPr lang="pl-PL" dirty="0" smtClean="0"/>
            </a:br>
            <a:r>
              <a:rPr lang="pl-PL" dirty="0" smtClean="0"/>
              <a:t>i zapinana na haftki.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1" dirty="0" smtClean="0"/>
              <a:t>Gorset z Poręby Wielkiej, ze zbiorów Muzeum </a:t>
            </a:r>
            <a:br>
              <a:rPr lang="pl-PL" sz="2800" b="1" dirty="0" smtClean="0"/>
            </a:br>
            <a:r>
              <a:rPr lang="pl-PL" sz="2800" b="1" dirty="0" smtClean="0"/>
              <a:t>im. Władysława Orkana w Rabce  Zdroju</a:t>
            </a:r>
            <a:endParaRPr lang="pl-PL" sz="2800" b="1" dirty="0"/>
          </a:p>
        </p:txBody>
      </p:sp>
      <p:pic>
        <p:nvPicPr>
          <p:cNvPr id="6146" name="Picture 2" descr="E:\od Gosi\Gorset z Poręby Wielkiej, ze zbioró MUzeum im. Włądysława Orkana w Rabce  Zdroju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5688632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Współcześnie odtworzone stroje</a:t>
            </a:r>
            <a:endParaRPr lang="pl-PL" b="1" dirty="0"/>
          </a:p>
        </p:txBody>
      </p:sp>
      <p:pic>
        <p:nvPicPr>
          <p:cNvPr id="1026" name="Picture 2" descr="C:\Users\user\Desktop\zdjęcia 13.02.2022\DSC0049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947" y="1527175"/>
            <a:ext cx="812559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Katanka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l-PL" dirty="0" smtClean="0"/>
              <a:t>Od początku XX w. w chłodniejsze dni zagórzańskie gospodynie nosiły katanki z długimi rękawami, dopasowane w talii a rozszerzające się wokół bioder, zapinane z przodu na haftki lub zatrzaski. Dawniej szyto je z lnianego płótna samodziałowego w naturalnym kolorze, później z farbowanego na niebiesko, granatowo lub czarno na płóciennej podszewce. Z czasem gdy na wsi pojawiać się zaczęły powszechnie materiały fabryczne (cieńsze sukna, wełny kaszmirowe), stosowano je również do szycia katanek. Ozdabiano je skromnie lamówkami </a:t>
            </a:r>
            <a:br>
              <a:rPr lang="pl-PL" dirty="0" smtClean="0"/>
            </a:br>
            <a:r>
              <a:rPr lang="pl-PL" dirty="0" smtClean="0"/>
              <a:t>w kontrastowym kolorze i szamerunkiem z gotowych kupnych taśm pasmanteryjnych.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Współcześnie odtworzone stroje</a:t>
            </a:r>
            <a:endParaRPr lang="pl-PL" dirty="0"/>
          </a:p>
        </p:txBody>
      </p:sp>
      <p:pic>
        <p:nvPicPr>
          <p:cNvPr id="5122" name="Picture 2" descr="C:\Users\user\Desktop\zdjęcia 13.02.2022\DSC055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947" y="1527175"/>
            <a:ext cx="812559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 smtClean="0"/>
              <a:t>Łoktusa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pl-PL" dirty="0" smtClean="0"/>
              <a:t>Zupełnie zapomnianą dziś częścią kobiecego odzienia była dawniej </a:t>
            </a:r>
            <a:r>
              <a:rPr lang="pl-PL" i="1" dirty="0" err="1" smtClean="0"/>
              <a:t>łoktusa</a:t>
            </a:r>
            <a:r>
              <a:rPr lang="pl-PL" dirty="0" smtClean="0"/>
              <a:t>. Był to rodzaj lnianej płachty (dł. ok. 2 m) szyty z białego samodziału dobrego gatunku, ozdobiony na brzegu mereżką. </a:t>
            </a:r>
          </a:p>
          <a:p>
            <a:pPr algn="just"/>
            <a:r>
              <a:rPr lang="pl-PL" dirty="0" smtClean="0"/>
              <a:t>Sposób noszenia </a:t>
            </a:r>
            <a:r>
              <a:rPr lang="pl-PL" i="1" dirty="0" err="1" smtClean="0"/>
              <a:t>łoktusy</a:t>
            </a:r>
            <a:r>
              <a:rPr lang="pl-PL" dirty="0" smtClean="0"/>
              <a:t> był dość prosty: należało ją złożyć wzdłuż i narzucić na plecy, brzegi przytrzymując </a:t>
            </a:r>
            <a:br>
              <a:rPr lang="pl-PL" dirty="0" smtClean="0"/>
            </a:br>
            <a:r>
              <a:rPr lang="pl-PL" dirty="0" smtClean="0"/>
              <a:t>z przodu ręką. Na tym terenie spotykano również </a:t>
            </a:r>
            <a:r>
              <a:rPr lang="pl-PL" i="1" dirty="0" err="1" smtClean="0"/>
              <a:t>łoktusy</a:t>
            </a:r>
            <a:r>
              <a:rPr lang="pl-PL" dirty="0" smtClean="0"/>
              <a:t> zwane </a:t>
            </a:r>
            <a:r>
              <a:rPr lang="pl-PL" i="1" dirty="0" smtClean="0"/>
              <a:t>obrusami,</a:t>
            </a:r>
            <a:r>
              <a:rPr lang="pl-PL" dirty="0" smtClean="0"/>
              <a:t> wytwarzane przez niezwykle zdolnych tkaczy z Kasinki Małej. Były to misternie tkane na warsztatach </a:t>
            </a:r>
            <a:r>
              <a:rPr lang="pl-PL" dirty="0" err="1" smtClean="0"/>
              <a:t>wielonicielnicowych</a:t>
            </a:r>
            <a:r>
              <a:rPr lang="pl-PL" dirty="0" smtClean="0"/>
              <a:t> płótna w desenie (wzory).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Rańtuch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dirty="0" smtClean="0"/>
              <a:t>Wcześniejszym rodzajem okrycia wierzchniego był </a:t>
            </a:r>
            <a:r>
              <a:rPr lang="pl-PL" i="1" dirty="0" smtClean="0"/>
              <a:t>rańtuch</a:t>
            </a:r>
            <a:r>
              <a:rPr lang="pl-PL" dirty="0" smtClean="0"/>
              <a:t> (rodzaj płachty zupełnie pozbawionej zdobienia). Jak pisał S. </a:t>
            </a:r>
            <a:r>
              <a:rPr lang="pl-PL" dirty="0" err="1" smtClean="0"/>
              <a:t>Flizak</a:t>
            </a:r>
            <a:r>
              <a:rPr lang="pl-PL" dirty="0" smtClean="0"/>
              <a:t>, rańtuchy szyto </a:t>
            </a:r>
            <a:br>
              <a:rPr lang="pl-PL" dirty="0" smtClean="0"/>
            </a:br>
            <a:r>
              <a:rPr lang="pl-PL" dirty="0" smtClean="0"/>
              <a:t>z cienkiego lnianego płótna, którego długość dobierano w ten sposób, aby po śmierci właścicielki </a:t>
            </a:r>
            <a:r>
              <a:rPr lang="pl-PL" i="1" dirty="0" smtClean="0"/>
              <a:t>rańtucha</a:t>
            </a:r>
            <a:r>
              <a:rPr lang="pl-PL" dirty="0" smtClean="0"/>
              <a:t>, można nim było okryć trumnę i mensę ołtarzową. Dopiero pod koniec XIX w. weszły </a:t>
            </a:r>
            <a:br>
              <a:rPr lang="pl-PL" dirty="0" smtClean="0"/>
            </a:br>
            <a:r>
              <a:rPr lang="pl-PL" dirty="0" smtClean="0"/>
              <a:t>w modę chusty wełniane i bawełniane. Jako okrycie wierzchnie noszono już wtedy tzw. </a:t>
            </a:r>
            <a:r>
              <a:rPr lang="pl-PL" i="1" dirty="0" smtClean="0"/>
              <a:t>kocówki</a:t>
            </a:r>
            <a:r>
              <a:rPr lang="pl-PL" dirty="0" smtClean="0"/>
              <a:t>, czyli wełniane duże chusty w kratę. Zimą bogatsze gospodynie nosiły natomiast ciepłe chusty </a:t>
            </a:r>
            <a:r>
              <a:rPr lang="pl-PL" i="1" dirty="0" smtClean="0"/>
              <a:t>barankowe</a:t>
            </a:r>
            <a:r>
              <a:rPr lang="pl-PL" dirty="0" smtClean="0"/>
              <a:t>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Odzienie wierzchnie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pl-PL" dirty="0" smtClean="0"/>
              <a:t>Zimową porą kobiety z zamożniejszych rodzin zakładały jako odzienie wierzchnie serdaki lub kożuszki szyte z białych skór owczych, zdobione na obrzeżach czerwonymi aplikacjami skórkowymi. Kożuszek różnił się od serdaka tym, że posiadał długie rękawy obszyte na końcach białym futerkiem.</a:t>
            </a:r>
          </a:p>
          <a:p>
            <a:pPr algn="just"/>
            <a:r>
              <a:rPr lang="pl-PL" dirty="0" smtClean="0"/>
              <a:t>Zimowy ubiór dopełniały ciepłe wełniane chusty naramienne, które wyparły całkowicie noszone wcześniej </a:t>
            </a:r>
            <a:r>
              <a:rPr lang="pl-PL" dirty="0" err="1" smtClean="0"/>
              <a:t>łoktusy</a:t>
            </a:r>
            <a:r>
              <a:rPr lang="pl-PL" dirty="0" smtClean="0"/>
              <a:t> </a:t>
            </a:r>
            <a:br>
              <a:rPr lang="pl-PL" dirty="0" smtClean="0"/>
            </a:br>
            <a:r>
              <a:rPr lang="pl-PL" dirty="0" smtClean="0"/>
              <a:t>i rańtuchy. Chusty noszono złożone w trójkąt, luźno zarzucone na ramiona otulające cały tułów. Do pierwszej wojny światowej popularne były najprostsze kocówki z kraciastym deseniem na szarym, zielonym lub granatowym tle oraz grube chusty barankowe. Najbogatsze gospodynie nosiły ciepłe budryski tkane w tureckie wzory. Latem zarzucały na ramiona </a:t>
            </a:r>
            <a:r>
              <a:rPr lang="pl-PL" dirty="0" err="1" smtClean="0"/>
              <a:t>kazimierki</a:t>
            </a:r>
            <a:r>
              <a:rPr lang="pl-PL" dirty="0" smtClean="0"/>
              <a:t> z frędzlami bądź kwieciste tybetki.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34400" cy="758952"/>
          </a:xfrm>
        </p:spPr>
        <p:txBody>
          <a:bodyPr>
            <a:noAutofit/>
          </a:bodyPr>
          <a:lstStyle/>
          <a:p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Strój kobiecy u Zagórzan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32500" lnSpcReduction="20000"/>
          </a:bodyPr>
          <a:lstStyle/>
          <a:p>
            <a:pPr algn="just"/>
            <a:r>
              <a:rPr lang="pl-PL" sz="4900" dirty="0" smtClean="0"/>
              <a:t>Strój odświętny był ważnym elementem tożsamości lokalnej, stanowił także widomy znak odrębności terytorialnej. Każda wieś wyróżniała charakterystyczne motywy zdobnicze, hafty itp. Elementy stroju przekazywano sobie z pokolenia na pokolenie, wchodziły </a:t>
            </a:r>
            <a:br>
              <a:rPr lang="pl-PL" sz="4900" dirty="0" smtClean="0"/>
            </a:br>
            <a:r>
              <a:rPr lang="pl-PL" sz="4900" dirty="0" smtClean="0"/>
              <a:t>w skład wyprawy dla panny młodej, czy też dziedziczonego majątku (1). </a:t>
            </a:r>
          </a:p>
          <a:p>
            <a:pPr algn="just"/>
            <a:r>
              <a:rPr lang="pl-PL" sz="4900" dirty="0" smtClean="0"/>
              <a:t>Sebastian </a:t>
            </a:r>
            <a:r>
              <a:rPr lang="pl-PL" sz="4900" dirty="0" err="1" smtClean="0"/>
              <a:t>Flizak</a:t>
            </a:r>
            <a:r>
              <a:rPr lang="pl-PL" sz="4900" dirty="0" smtClean="0"/>
              <a:t> w swoim opracowaniu o stroju Zagórzan wskazywał źródła, które potwierdzały fakt, że jeszcze w XIX wieku elementy stroju niejednokrotnie stanowiły wynagrodzenie za roczną służbę. Nieraz były to portki, hazuka, kapelusz, koszule, albo jak to miało miejsce w przypadku wynagrodzenia dla kobiet zwykle buty oraz płótno lniane lub konopne (odliczane na łokcie) (2). </a:t>
            </a:r>
          </a:p>
          <a:p>
            <a:pPr algn="just"/>
            <a:r>
              <a:rPr lang="pl-PL" sz="4900" dirty="0" smtClean="0"/>
              <a:t>Podstawę dawnego ubioru codziennego i stroju odświętnego stanowiło pierwotnie płótno lniane domowej roboty. W związku z tym w każdym gospodarstwie uprawiano</a:t>
            </a:r>
            <a:br>
              <a:rPr lang="pl-PL" sz="4900" dirty="0" smtClean="0"/>
            </a:br>
            <a:r>
              <a:rPr lang="pl-PL" sz="4900" dirty="0" smtClean="0"/>
              <a:t> i obrabiano spore ilości lnu. Jednym z większych ośrodków płócienniczych w okolicy była Kasinka Mała. Wielu </a:t>
            </a:r>
            <a:r>
              <a:rPr lang="pl-PL" sz="4900" i="1" dirty="0" err="1" smtClean="0"/>
              <a:t>knopów</a:t>
            </a:r>
            <a:r>
              <a:rPr lang="pl-PL" sz="4900" i="1" dirty="0" smtClean="0"/>
              <a:t> </a:t>
            </a:r>
            <a:r>
              <a:rPr lang="pl-PL" sz="4900" dirty="0" smtClean="0"/>
              <a:t>(tkaczy) świadczyło swoje usługi także w pobliskiej Rabce </a:t>
            </a:r>
            <a:br>
              <a:rPr lang="pl-PL" sz="4900" dirty="0" smtClean="0"/>
            </a:br>
            <a:r>
              <a:rPr lang="pl-PL" sz="4900" dirty="0" smtClean="0"/>
              <a:t>i Skomielnej Białej.</a:t>
            </a:r>
          </a:p>
          <a:p>
            <a:endParaRPr lang="pl-PL" sz="3800" dirty="0" smtClean="0"/>
          </a:p>
          <a:p>
            <a:endParaRPr lang="pl-PL" sz="3800" dirty="0" smtClean="0"/>
          </a:p>
          <a:p>
            <a:endParaRPr lang="pl-PL" sz="3800" dirty="0" smtClean="0"/>
          </a:p>
          <a:p>
            <a:endParaRPr lang="pl-PL" sz="3800" dirty="0" smtClean="0"/>
          </a:p>
          <a:p>
            <a:r>
              <a:rPr lang="pl-PL" sz="3800" dirty="0" smtClean="0"/>
              <a:t>(1)Halina </a:t>
            </a:r>
            <a:r>
              <a:rPr lang="pl-PL" sz="3800" dirty="0" err="1" smtClean="0"/>
              <a:t>Bittner-Szewczykowa</a:t>
            </a:r>
            <a:r>
              <a:rPr lang="pl-PL" sz="3800" dirty="0" smtClean="0"/>
              <a:t>, </a:t>
            </a:r>
            <a:r>
              <a:rPr lang="pl-PL" sz="3800" i="1" dirty="0" smtClean="0"/>
              <a:t>Odzież chłopska jako dobro majątkowe</a:t>
            </a:r>
            <a:r>
              <a:rPr lang="pl-PL" sz="3800" dirty="0" smtClean="0"/>
              <a:t>. „</a:t>
            </a:r>
            <a:r>
              <a:rPr lang="pl-PL" sz="3800" i="1" dirty="0" smtClean="0"/>
              <a:t>Tezauryzacja” ubiorów ludowych., </a:t>
            </a:r>
            <a:r>
              <a:rPr lang="pl-PL" sz="3800" dirty="0" smtClean="0"/>
              <a:t>Polska Sztuka Ludowa - Konteksty 1976 t. 30 z. 1, s. 5.</a:t>
            </a:r>
          </a:p>
          <a:p>
            <a:r>
              <a:rPr lang="pl-PL" sz="3800" dirty="0" smtClean="0"/>
              <a:t>(2) Sebastian </a:t>
            </a:r>
            <a:r>
              <a:rPr lang="pl-PL" sz="3800" dirty="0" err="1" smtClean="0"/>
              <a:t>Flizak</a:t>
            </a:r>
            <a:r>
              <a:rPr lang="pl-PL" sz="3800" dirty="0" smtClean="0"/>
              <a:t>, </a:t>
            </a:r>
            <a:r>
              <a:rPr lang="pl-PL" sz="3800" i="1" dirty="0" smtClean="0"/>
              <a:t>Materiały etnograficzne i historyczne z terenu Zagórzan.</a:t>
            </a:r>
            <a:r>
              <a:rPr lang="pl-PL" sz="3800" dirty="0" smtClean="0"/>
              <a:t>, Archiwum Etnograficzne nr 4, PTL Łódź 1952, s. 13-14.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Współcześnie odtworzone stroje</a:t>
            </a:r>
            <a:endParaRPr lang="pl-PL" dirty="0"/>
          </a:p>
        </p:txBody>
      </p:sp>
      <p:pic>
        <p:nvPicPr>
          <p:cNvPr id="8194" name="Picture 2" descr="C:\Users\user\Desktop\zdjęcia 13.02.2022\DSC005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2187165" y="1548222"/>
            <a:ext cx="4337142" cy="43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Chusta ze zbiorów Muzeum im. W. Orkana w Rabce-Zdrój</a:t>
            </a:r>
            <a:endParaRPr lang="pl-PL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27175"/>
            <a:ext cx="576064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Ubiór głowy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Wedle zwyczajowego prawa, młode dziewczęta chodziły z odkrytymi głowami, podczas gdy mężatki musiały nosić na głowie chusty. Od święta zamożne mężatki wywiązywały na głowie bogato haftowaną chustę </a:t>
            </a:r>
            <a:r>
              <a:rPr lang="pl-PL" dirty="0" err="1" smtClean="0"/>
              <a:t>czepcową</a:t>
            </a:r>
            <a:r>
              <a:rPr lang="pl-PL" dirty="0" smtClean="0"/>
              <a:t>, stosując w tym ubiorze głowy tzw. </a:t>
            </a:r>
            <a:r>
              <a:rPr lang="pl-PL" i="1" dirty="0" err="1" smtClean="0"/>
              <a:t>homełko</a:t>
            </a:r>
            <a:r>
              <a:rPr lang="pl-PL" dirty="0" smtClean="0"/>
              <a:t>. Był to rodzaj drewnianej lub drucianej obręczy, którą przykładano na głowę, spinano ją włosami, na końcu obwiązując chustką. W ten sposób </a:t>
            </a:r>
            <a:r>
              <a:rPr lang="pl-PL" i="1" dirty="0" err="1" smtClean="0"/>
              <a:t>homełko</a:t>
            </a:r>
            <a:r>
              <a:rPr lang="pl-PL" dirty="0" smtClean="0"/>
              <a:t> podnosiło nieco sylwetkę głowy, co – wedle ówczesnych kanonów piękna – dodawało powabu. Starsze kobiety od święta nakładały na głowy lekkie wełniane chustki, zwane </a:t>
            </a:r>
            <a:r>
              <a:rPr lang="pl-PL" i="1" dirty="0" err="1" smtClean="0"/>
              <a:t>kazimierkami</a:t>
            </a:r>
            <a:r>
              <a:rPr lang="pl-PL" i="1" dirty="0" smtClean="0"/>
              <a:t>, </a:t>
            </a:r>
            <a:r>
              <a:rPr lang="pl-PL" dirty="0" smtClean="0"/>
              <a:t>które wiązano z przodu pod brodą.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 smtClean="0"/>
              <a:t>Chusta </a:t>
            </a:r>
            <a:r>
              <a:rPr lang="pl-PL" sz="2400" dirty="0" err="1" smtClean="0"/>
              <a:t>czepcowa</a:t>
            </a:r>
            <a:r>
              <a:rPr lang="pl-PL" sz="2400" dirty="0" smtClean="0"/>
              <a:t> ze zbiorów Muzeum im. </a:t>
            </a:r>
            <a:r>
              <a:rPr lang="pl-PL" sz="2400" dirty="0" err="1" smtClean="0"/>
              <a:t>W.Orkana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w Rabce-Zdrój</a:t>
            </a:r>
            <a:endParaRPr lang="pl-PL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527175"/>
            <a:ext cx="590465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Współcześnie odtworzony czepiec</a:t>
            </a:r>
            <a:endParaRPr lang="pl-PL" dirty="0"/>
          </a:p>
        </p:txBody>
      </p:sp>
      <p:pic>
        <p:nvPicPr>
          <p:cNvPr id="6146" name="Picture 2" descr="C:\Users\user\Desktop\zdjęcia 13.02.2022\DSC013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947" y="1527175"/>
            <a:ext cx="812559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Korale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pl-PL" dirty="0" smtClean="0"/>
              <a:t>Ozdobą stroju, podkreślającą majętność kobiety, były dawniej naszyjniki wykonane z korala prawdziwego, szlachetnego </a:t>
            </a:r>
            <a:r>
              <a:rPr lang="pl-PL" i="1" dirty="0" smtClean="0"/>
              <a:t>(</a:t>
            </a:r>
            <a:r>
              <a:rPr lang="pl-PL" i="1" dirty="0" err="1" smtClean="0"/>
              <a:t>Corallium</a:t>
            </a:r>
            <a:r>
              <a:rPr lang="pl-PL" i="1" dirty="0" smtClean="0"/>
              <a:t> rubrum). </a:t>
            </a:r>
          </a:p>
          <a:p>
            <a:pPr algn="just"/>
            <a:r>
              <a:rPr lang="pl-PL" dirty="0" smtClean="0"/>
              <a:t>Kosztowne korale nizano na struny od skrzypiec, </a:t>
            </a:r>
            <a:br>
              <a:rPr lang="pl-PL" dirty="0" smtClean="0"/>
            </a:br>
            <a:r>
              <a:rPr lang="pl-PL" dirty="0" smtClean="0"/>
              <a:t>w obawie przed ich zerwaniem i zgubieniem. </a:t>
            </a:r>
          </a:p>
          <a:p>
            <a:pPr algn="just"/>
            <a:r>
              <a:rPr lang="pl-PL" dirty="0" smtClean="0"/>
              <a:t>Często nanizany był na nie, oprócz korali, medalik, wisiorek oraz inne cenne monety.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Współcześnie </a:t>
            </a:r>
            <a:r>
              <a:rPr lang="pl-PL" smtClean="0"/>
              <a:t>odtworzony strój</a:t>
            </a:r>
            <a:endParaRPr lang="pl-PL" dirty="0"/>
          </a:p>
        </p:txBody>
      </p:sp>
      <p:pic>
        <p:nvPicPr>
          <p:cNvPr id="10242" name="Picture 2" descr="C:\Users\user\Desktop\zdjęcia 13.02.2022\DSC010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10240" y="2480826"/>
            <a:ext cx="5184000" cy="2916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Strój weselny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pl-PL" dirty="0" smtClean="0"/>
              <a:t>	Weselny strój kobiecy stanowiły cztery spódnice, każda w cztery bryty, zakładane jedna na drugą. Na sam wierzch nakładano </a:t>
            </a:r>
            <a:r>
              <a:rPr lang="pl-PL" i="1" dirty="0" smtClean="0"/>
              <a:t>fartuch </a:t>
            </a:r>
            <a:r>
              <a:rPr lang="pl-PL" i="1" dirty="0" err="1" smtClean="0"/>
              <a:t>bengalowy</a:t>
            </a:r>
            <a:r>
              <a:rPr lang="pl-PL" i="1" dirty="0" smtClean="0"/>
              <a:t>, </a:t>
            </a:r>
            <a:r>
              <a:rPr lang="pl-PL" dirty="0" smtClean="0"/>
              <a:t>który prasowano w kanty. Specjalnie na tą uroczystość szyto koszule z haftowanym kołnierzykiem </a:t>
            </a:r>
            <a:br>
              <a:rPr lang="pl-PL" dirty="0" smtClean="0"/>
            </a:br>
            <a:r>
              <a:rPr lang="pl-PL" dirty="0" smtClean="0"/>
              <a:t>i mankietami. Do tego panna młoda nakładała zwyczajowo swój najlepszy gorset. Włosy zaplatano </a:t>
            </a:r>
            <a:br>
              <a:rPr lang="pl-PL" dirty="0" smtClean="0"/>
            </a:br>
            <a:r>
              <a:rPr lang="pl-PL" dirty="0" smtClean="0"/>
              <a:t>w warkocze i przystrajano głowę wiankiem z białych, papierowych kwiatów. 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Współcześnie odtworzone stroje</a:t>
            </a:r>
            <a:endParaRPr lang="pl-PL" sz="2800" b="1" dirty="0"/>
          </a:p>
        </p:txBody>
      </p:sp>
      <p:pic>
        <p:nvPicPr>
          <p:cNvPr id="7171" name="Picture 3" descr="C:\Users\user\Desktop\zdjęcia 13.02.2022\DSC006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947" y="1527175"/>
            <a:ext cx="812559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Literatura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 smtClean="0"/>
              <a:t>1.S. </a:t>
            </a:r>
            <a:r>
              <a:rPr lang="pl-PL" dirty="0" err="1" smtClean="0"/>
              <a:t>Flizak</a:t>
            </a:r>
            <a:r>
              <a:rPr lang="pl-PL" dirty="0" smtClean="0"/>
              <a:t>, </a:t>
            </a:r>
            <a:r>
              <a:rPr lang="pl-PL" i="1" dirty="0" smtClean="0"/>
              <a:t>Strój Zagórzan</a:t>
            </a:r>
            <a:r>
              <a:rPr lang="pl-PL" dirty="0" smtClean="0"/>
              <a:t>. Atlas Polskich Strojów Ludowych, cz. 5: Małopolska, z. 6, PTL, Wrocław 1956.</a:t>
            </a:r>
          </a:p>
          <a:p>
            <a:r>
              <a:rPr lang="pl-PL" dirty="0" smtClean="0"/>
              <a:t>2. S. </a:t>
            </a:r>
            <a:r>
              <a:rPr lang="pl-PL" dirty="0" err="1" smtClean="0"/>
              <a:t>Flizak</a:t>
            </a:r>
            <a:r>
              <a:rPr lang="pl-PL" dirty="0" smtClean="0"/>
              <a:t>, </a:t>
            </a:r>
            <a:r>
              <a:rPr lang="pl-PL" i="1" dirty="0" smtClean="0"/>
              <a:t>Kasinka Mała</a:t>
            </a:r>
            <a:r>
              <a:rPr lang="pl-PL" dirty="0" smtClean="0"/>
              <a:t>,</a:t>
            </a:r>
            <a:r>
              <a:rPr lang="pl-PL" i="1" dirty="0" smtClean="0"/>
              <a:t> </a:t>
            </a:r>
            <a:r>
              <a:rPr lang="pl-PL" dirty="0" smtClean="0"/>
              <a:t>[w:]</a:t>
            </a:r>
            <a:r>
              <a:rPr lang="pl-PL" i="1" dirty="0" smtClean="0"/>
              <a:t> Materiały etnograficzne z powiatu limanowskiego</a:t>
            </a:r>
            <a:r>
              <a:rPr lang="pl-PL" dirty="0" smtClean="0"/>
              <a:t>, z. 2, Archiwum Etnograficzne, nr 30, Wrocław 1971.</a:t>
            </a:r>
          </a:p>
          <a:p>
            <a:r>
              <a:rPr lang="pl-PL" dirty="0" smtClean="0"/>
              <a:t>3. Z. Szewczyk, </a:t>
            </a:r>
            <a:r>
              <a:rPr lang="pl-PL" i="1" dirty="0" smtClean="0"/>
              <a:t>Strój ludowy. </a:t>
            </a:r>
            <a:r>
              <a:rPr lang="pl-PL" dirty="0" smtClean="0"/>
              <a:t>[w:]</a:t>
            </a:r>
            <a:r>
              <a:rPr lang="pl-PL" i="1" dirty="0" smtClean="0"/>
              <a:t> Monografia powiatu myślenickiego. t. II: Kultura ludowa.</a:t>
            </a:r>
            <a:r>
              <a:rPr lang="pl-PL" dirty="0" smtClean="0"/>
              <a:t>, Wydawnictwo Literackie.</a:t>
            </a:r>
          </a:p>
          <a:p>
            <a:r>
              <a:rPr lang="pl-PL" dirty="0" smtClean="0"/>
              <a:t>4. J. Bujak, </a:t>
            </a:r>
            <a:r>
              <a:rPr lang="pl-PL" i="1" dirty="0" smtClean="0"/>
              <a:t>Zarys kultury ludowej okolic Rabki. Przewodnik po Muzeum im. Władysława Orkana w Rabce</a:t>
            </a:r>
            <a:r>
              <a:rPr lang="pl-PL" dirty="0" smtClean="0"/>
              <a:t>, Rabka 1966.</a:t>
            </a:r>
          </a:p>
          <a:p>
            <a:r>
              <a:rPr lang="pl-PL" dirty="0" smtClean="0"/>
              <a:t>5. O. </a:t>
            </a:r>
            <a:r>
              <a:rPr lang="pl-PL" dirty="0" err="1" smtClean="0"/>
              <a:t>Mulkiewicz</a:t>
            </a:r>
            <a:r>
              <a:rPr lang="pl-PL" dirty="0" smtClean="0"/>
              <a:t>, </a:t>
            </a:r>
            <a:r>
              <a:rPr lang="pl-PL" i="1" dirty="0" smtClean="0"/>
              <a:t>Parzenice gorczańskie</a:t>
            </a:r>
            <a:r>
              <a:rPr lang="pl-PL" dirty="0" smtClean="0"/>
              <a:t>,</a:t>
            </a:r>
            <a:r>
              <a:rPr lang="pl-PL" i="1" dirty="0" smtClean="0"/>
              <a:t> </a:t>
            </a:r>
            <a:r>
              <a:rPr lang="pl-PL" dirty="0" smtClean="0"/>
              <a:t>„Polska Sztuka Ludowa” 1955, t. 9, z. 4.</a:t>
            </a:r>
          </a:p>
          <a:p>
            <a:r>
              <a:rPr lang="pl-PL" dirty="0" smtClean="0"/>
              <a:t>6. J. Zborowski, </a:t>
            </a:r>
            <a:r>
              <a:rPr lang="pl-PL" i="1" dirty="0" smtClean="0"/>
              <a:t>Ludność góralska w powiatach limanowskim i nowotarskim w r. 1813</a:t>
            </a:r>
            <a:r>
              <a:rPr lang="pl-PL" dirty="0" smtClean="0"/>
              <a:t>,</a:t>
            </a:r>
            <a:r>
              <a:rPr lang="pl-PL" i="1" dirty="0" smtClean="0"/>
              <a:t> </a:t>
            </a:r>
            <a:r>
              <a:rPr lang="pl-PL" dirty="0" smtClean="0"/>
              <a:t>„Lud” 1929.</a:t>
            </a:r>
          </a:p>
          <a:p>
            <a:r>
              <a:rPr lang="de-DE" dirty="0" smtClean="0"/>
              <a:t>7. M. </a:t>
            </a:r>
            <a:r>
              <a:rPr lang="de-DE" dirty="0" err="1" smtClean="0"/>
              <a:t>Wójtowicz-Wierzbicka</a:t>
            </a:r>
            <a:r>
              <a:rPr lang="de-DE" dirty="0" smtClean="0"/>
              <a:t>, </a:t>
            </a:r>
            <a:r>
              <a:rPr lang="de-DE" i="1" dirty="0" err="1" smtClean="0"/>
              <a:t>Strój</a:t>
            </a:r>
            <a:r>
              <a:rPr lang="de-DE" i="1" dirty="0" smtClean="0"/>
              <a:t> [w:] </a:t>
            </a:r>
            <a:r>
              <a:rPr lang="de-DE" i="1" dirty="0" err="1" smtClean="0"/>
              <a:t>Kultura</a:t>
            </a:r>
            <a:r>
              <a:rPr lang="de-DE" i="1" dirty="0" smtClean="0"/>
              <a:t> </a:t>
            </a:r>
            <a:r>
              <a:rPr lang="de-DE" i="1" dirty="0" err="1" smtClean="0"/>
              <a:t>ludowa</a:t>
            </a:r>
            <a:r>
              <a:rPr lang="de-DE" i="1" dirty="0" smtClean="0"/>
              <a:t> </a:t>
            </a:r>
            <a:r>
              <a:rPr lang="de-DE" i="1" dirty="0" err="1" smtClean="0"/>
              <a:t>Górali</a:t>
            </a:r>
            <a:r>
              <a:rPr lang="de-DE" i="1" dirty="0" smtClean="0"/>
              <a:t> </a:t>
            </a:r>
            <a:r>
              <a:rPr lang="de-DE" i="1" dirty="0" err="1" smtClean="0"/>
              <a:t>Zagórzańskich</a:t>
            </a:r>
            <a:r>
              <a:rPr lang="de-DE" dirty="0" smtClean="0"/>
              <a:t>, red. Urszula </a:t>
            </a:r>
            <a:r>
              <a:rPr lang="de-DE" dirty="0" err="1" smtClean="0"/>
              <a:t>Janicka</a:t>
            </a:r>
            <a:r>
              <a:rPr lang="de-DE" dirty="0" smtClean="0"/>
              <a:t> – </a:t>
            </a:r>
            <a:r>
              <a:rPr lang="de-DE" dirty="0" err="1" smtClean="0"/>
              <a:t>Krzywda</a:t>
            </a:r>
            <a:r>
              <a:rPr lang="de-DE" dirty="0" smtClean="0"/>
              <a:t>, </a:t>
            </a:r>
            <a:r>
              <a:rPr lang="de-DE" dirty="0" err="1" smtClean="0"/>
              <a:t>Biblioteka</a:t>
            </a:r>
            <a:r>
              <a:rPr lang="de-DE" dirty="0" smtClean="0"/>
              <a:t> </a:t>
            </a:r>
            <a:r>
              <a:rPr lang="de-DE" dirty="0" err="1" smtClean="0"/>
              <a:t>Górska</a:t>
            </a:r>
            <a:r>
              <a:rPr lang="de-DE" dirty="0" smtClean="0"/>
              <a:t>, t. 23, Kraków 2013.</a:t>
            </a:r>
            <a:endParaRPr lang="pl-PL" dirty="0" smtClean="0"/>
          </a:p>
          <a:p>
            <a:r>
              <a:rPr lang="de-DE" dirty="0" smtClean="0"/>
              <a:t>8. D. </a:t>
            </a:r>
            <a:r>
              <a:rPr lang="de-DE" dirty="0" err="1" smtClean="0"/>
              <a:t>Majerczyk</a:t>
            </a:r>
            <a:r>
              <a:rPr lang="de-DE" dirty="0" smtClean="0"/>
              <a:t>, </a:t>
            </a:r>
            <a:r>
              <a:rPr lang="de-DE" i="1" dirty="0" err="1" smtClean="0"/>
              <a:t>Górale</a:t>
            </a:r>
            <a:r>
              <a:rPr lang="de-DE" i="1" dirty="0" smtClean="0"/>
              <a:t> </a:t>
            </a:r>
            <a:r>
              <a:rPr lang="de-DE" i="1" dirty="0" err="1" smtClean="0"/>
              <a:t>Zagórzańscy</a:t>
            </a:r>
            <a:r>
              <a:rPr lang="de-DE" i="1" dirty="0" smtClean="0"/>
              <a:t>, [w:] </a:t>
            </a:r>
            <a:r>
              <a:rPr lang="de-DE" i="1" dirty="0" err="1" smtClean="0"/>
              <a:t>Krakowiacy</a:t>
            </a:r>
            <a:r>
              <a:rPr lang="de-DE" i="1" dirty="0" smtClean="0"/>
              <a:t>, </a:t>
            </a:r>
            <a:r>
              <a:rPr lang="de-DE" i="1" dirty="0" err="1" smtClean="0"/>
              <a:t>Lachy</a:t>
            </a:r>
            <a:r>
              <a:rPr lang="de-DE" i="1" dirty="0" smtClean="0"/>
              <a:t>, </a:t>
            </a:r>
            <a:r>
              <a:rPr lang="de-DE" i="1" dirty="0" err="1" smtClean="0"/>
              <a:t>Górale</a:t>
            </a:r>
            <a:r>
              <a:rPr lang="de-DE" i="1" dirty="0" smtClean="0"/>
              <a:t>. </a:t>
            </a:r>
            <a:r>
              <a:rPr lang="de-DE" i="1" dirty="0" err="1" smtClean="0"/>
              <a:t>Stroje</a:t>
            </a:r>
            <a:r>
              <a:rPr lang="de-DE" i="1" dirty="0" smtClean="0"/>
              <a:t> </a:t>
            </a:r>
            <a:r>
              <a:rPr lang="de-DE" i="1" dirty="0" err="1" smtClean="0"/>
              <a:t>wsi</a:t>
            </a:r>
            <a:r>
              <a:rPr lang="de-DE" i="1" dirty="0" smtClean="0"/>
              <a:t> </a:t>
            </a:r>
            <a:r>
              <a:rPr lang="de-DE" i="1" dirty="0" err="1" smtClean="0"/>
              <a:t>małopolskiej</a:t>
            </a:r>
            <a:r>
              <a:rPr lang="de-DE" i="1" dirty="0" smtClean="0"/>
              <a:t>, </a:t>
            </a:r>
            <a:r>
              <a:rPr lang="de-DE" dirty="0" smtClean="0"/>
              <a:t>t. V, </a:t>
            </a:r>
            <a:r>
              <a:rPr lang="de-DE" dirty="0" err="1" smtClean="0"/>
              <a:t>Małopolskie</a:t>
            </a:r>
            <a:r>
              <a:rPr lang="de-DE" dirty="0" smtClean="0"/>
              <a:t> Centrum </a:t>
            </a:r>
            <a:r>
              <a:rPr lang="de-DE" dirty="0" err="1" smtClean="0"/>
              <a:t>Kultury</a:t>
            </a:r>
            <a:r>
              <a:rPr lang="de-DE" dirty="0" smtClean="0"/>
              <a:t> </a:t>
            </a:r>
            <a:r>
              <a:rPr lang="de-DE" dirty="0" err="1" smtClean="0"/>
              <a:t>Sokół</a:t>
            </a:r>
            <a:r>
              <a:rPr lang="de-DE" dirty="0" smtClean="0"/>
              <a:t> w </a:t>
            </a:r>
            <a:r>
              <a:rPr lang="de-DE" dirty="0" err="1" smtClean="0"/>
              <a:t>Nowym</a:t>
            </a:r>
            <a:r>
              <a:rPr lang="de-DE" dirty="0" smtClean="0"/>
              <a:t> </a:t>
            </a:r>
            <a:r>
              <a:rPr lang="de-DE" dirty="0" err="1" smtClean="0"/>
              <a:t>Sączu</a:t>
            </a:r>
            <a:r>
              <a:rPr lang="de-DE" dirty="0" smtClean="0"/>
              <a:t>, </a:t>
            </a:r>
            <a:r>
              <a:rPr lang="de-DE" dirty="0" err="1" smtClean="0"/>
              <a:t>Nowy</a:t>
            </a:r>
            <a:r>
              <a:rPr lang="de-DE" dirty="0" smtClean="0"/>
              <a:t> </a:t>
            </a:r>
            <a:r>
              <a:rPr lang="de-DE" dirty="0" err="1" smtClean="0"/>
              <a:t>Sącz</a:t>
            </a:r>
            <a:r>
              <a:rPr lang="de-DE" dirty="0" smtClean="0"/>
              <a:t> 2020.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200" dirty="0" smtClean="0"/>
              <a:t> Strój kobiecy u Zagórzan</a:t>
            </a:r>
            <a:endParaRPr lang="pl-PL" sz="31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400" dirty="0" smtClean="0"/>
              <a:t>Pierwotnie odświętny strój kobiecy u Zagórzan był szyty wyłącznie z lnianego płótna samodziałowego. Według przekazów, jeszcze pod koniec XIX w. </a:t>
            </a:r>
            <a:br>
              <a:rPr lang="pl-PL" sz="2400" dirty="0" smtClean="0"/>
            </a:br>
            <a:r>
              <a:rPr lang="pl-PL" sz="2400" dirty="0" smtClean="0"/>
              <a:t>w</a:t>
            </a:r>
            <a:r>
              <a:rPr lang="pl-PL" sz="2400" i="1" dirty="0" smtClean="0"/>
              <a:t> </a:t>
            </a:r>
            <a:r>
              <a:rPr lang="pl-PL" sz="2400" dirty="0" smtClean="0"/>
              <a:t>Kasinie Wielkiej „nikt nie uświadczył drukowanego ubioru na kobiecie”. Jedynie bogate chłopki nosiły spódnice wykonane z tkanin </a:t>
            </a:r>
            <a:r>
              <a:rPr lang="pl-PL" sz="2400" dirty="0" err="1" smtClean="0"/>
              <a:t>tercynalowych</a:t>
            </a:r>
            <a:r>
              <a:rPr lang="pl-PL" sz="2400" dirty="0" smtClean="0"/>
              <a:t>, </a:t>
            </a:r>
            <a:r>
              <a:rPr lang="pl-PL" sz="2400" dirty="0" err="1" smtClean="0"/>
              <a:t>kałajmakowych</a:t>
            </a:r>
            <a:r>
              <a:rPr lang="pl-PL" sz="2400" dirty="0" smtClean="0"/>
              <a:t>, kamlotowych i adamaszkowych, a także tybetowych, podczas gdy biedniejsze zadowalały się płóciennym odzieniem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Zdjęcia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Wykorzystano fotografie z zasobów:</a:t>
            </a:r>
          </a:p>
          <a:p>
            <a:pPr>
              <a:buNone/>
            </a:pPr>
            <a:endParaRPr lang="pl-PL" dirty="0" smtClean="0"/>
          </a:p>
          <a:p>
            <a:r>
              <a:rPr lang="pl-PL" dirty="0" smtClean="0"/>
              <a:t> Muzeum im. Władysława Orkana w Rabce-Zdrój </a:t>
            </a:r>
          </a:p>
          <a:p>
            <a:pPr>
              <a:buNone/>
            </a:pPr>
            <a:r>
              <a:rPr lang="pl-PL" dirty="0" smtClean="0"/>
              <a:t>oraz </a:t>
            </a:r>
          </a:p>
          <a:p>
            <a:r>
              <a:rPr lang="pl-PL" dirty="0" smtClean="0"/>
              <a:t>Koła Gospodyń Wiejskich w Łętowem (współcześnie odtworzone stroje)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Finansowanie inicjatywy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pl-PL" dirty="0" smtClean="0"/>
              <a:t>	Inicjatywa jest współfinansowana ze środków przekazanych przez Operatora Programu Grantowego w ramach projektu </a:t>
            </a:r>
            <a:r>
              <a:rPr lang="pl-PL" b="1" dirty="0" smtClean="0"/>
              <a:t>„Małopolski Ośrodek Wsparcia Ekonomii Społecznej – Subregion Sądecki” </a:t>
            </a:r>
            <a:r>
              <a:rPr lang="pl-PL" dirty="0" smtClean="0"/>
              <a:t>realizowanego</a:t>
            </a:r>
            <a:r>
              <a:rPr lang="pl-PL" b="1" dirty="0" smtClean="0"/>
              <a:t> </a:t>
            </a:r>
            <a:r>
              <a:rPr lang="pl-PL" dirty="0" smtClean="0"/>
              <a:t>w ramach Regionalnego Programu Operacyjnego Województwa Małopolskiego na lata 2014-2020 współfinansowanego z Europejskiego Funduszu Społecznego. </a:t>
            </a:r>
          </a:p>
          <a:p>
            <a:pPr algn="just"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Finansowanie inicjatywy</a:t>
            </a:r>
            <a:endParaRPr lang="pl-PL" dirty="0"/>
          </a:p>
        </p:txBody>
      </p:sp>
      <p:pic>
        <p:nvPicPr>
          <p:cNvPr id="2052" name="Picture 4" descr="E:\Nowy folder\KGW\MOWES\2021_2022\baner_sądecki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4674"/>
            <a:ext cx="7992888" cy="4466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Współcześnie odtworzone stroje </a:t>
            </a:r>
            <a:endParaRPr lang="pl-PL" dirty="0"/>
          </a:p>
        </p:txBody>
      </p:sp>
      <p:pic>
        <p:nvPicPr>
          <p:cNvPr id="3" name="Picture 2" descr="C:\Users\user\Desktop\zdjęcia 13.02.2022\DSC004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7632849" cy="4248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Spódnice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pl-PL" dirty="0" smtClean="0"/>
              <a:t>Dla ochrony przed chłodem, a także dla poprawy wyglądu sylwetki noszono kilka spódnic, zakładane jedna na drugą, przy tym mocno ściskano je </a:t>
            </a:r>
            <a:br>
              <a:rPr lang="pl-PL" dirty="0" smtClean="0"/>
            </a:br>
            <a:r>
              <a:rPr lang="pl-PL" dirty="0" smtClean="0"/>
              <a:t>w pasie, aby kobieta</a:t>
            </a:r>
            <a:r>
              <a:rPr lang="pl-PL" i="1" dirty="0" smtClean="0"/>
              <a:t> </a:t>
            </a:r>
            <a:r>
              <a:rPr lang="pl-PL" dirty="0" smtClean="0"/>
              <a:t>wyglądała „jak kopa”, co było jednym z kanonów ówcześnie panującej mody. </a:t>
            </a:r>
          </a:p>
          <a:p>
            <a:pPr algn="just"/>
            <a:r>
              <a:rPr lang="pl-PL" dirty="0" smtClean="0"/>
              <a:t>Na wierzch nakładano najbardziej </a:t>
            </a:r>
            <a:r>
              <a:rPr lang="pl-PL" i="1" dirty="0" smtClean="0"/>
              <a:t>paradną</a:t>
            </a:r>
            <a:r>
              <a:rPr lang="pl-PL" dirty="0" smtClean="0"/>
              <a:t> (najbardziej zdobną) spódnicę. Dawniej zwano ją </a:t>
            </a:r>
            <a:r>
              <a:rPr lang="pl-PL" i="1" dirty="0" smtClean="0"/>
              <a:t>fartuchem</a:t>
            </a:r>
            <a:r>
              <a:rPr lang="pl-PL" dirty="0" smtClean="0"/>
              <a:t> i ubierano jedynie w największe święta. </a:t>
            </a:r>
            <a:r>
              <a:rPr lang="pl-PL" i="1" dirty="0" smtClean="0"/>
              <a:t>Fartuchy</a:t>
            </a:r>
            <a:r>
              <a:rPr lang="pl-PL" dirty="0" smtClean="0"/>
              <a:t> z cienkiego płótna lnianego, </a:t>
            </a:r>
            <a:r>
              <a:rPr lang="pl-PL" dirty="0" err="1" smtClean="0"/>
              <a:t>bengalu</a:t>
            </a:r>
            <a:r>
              <a:rPr lang="pl-PL" dirty="0" smtClean="0"/>
              <a:t> czy też tiulu, były bogato haftowane i zdobione u dołu zębami. Kiedy powszechne stały się spódnice farbowane we wzory czy też szyte z materiałów fabrycznych, </a:t>
            </a:r>
            <a:r>
              <a:rPr lang="pl-PL" i="1" dirty="0" smtClean="0"/>
              <a:t>fartuch </a:t>
            </a:r>
            <a:r>
              <a:rPr lang="pl-PL" dirty="0" smtClean="0"/>
              <a:t>zaczął pełnić funkcję spodniej warstwy. Barwne spódnice pojawiły się na tym terenie dość późno, wraz z rozwojem technik farbiarskich w XVII w. </a:t>
            </a:r>
            <a:r>
              <a:rPr lang="pl-PL" i="1" dirty="0" err="1" smtClean="0"/>
              <a:t>Farbanice</a:t>
            </a:r>
            <a:r>
              <a:rPr lang="pl-PL" i="1" dirty="0" smtClean="0"/>
              <a:t> </a:t>
            </a:r>
            <a:r>
              <a:rPr lang="pl-PL" dirty="0" smtClean="0"/>
              <a:t>szyto z samodziałowego lnu i początkowo barwiono w całości na czarno, granatowo lub niebiesko. Innym sposobem zdobienia było </a:t>
            </a:r>
            <a:r>
              <a:rPr lang="pl-PL" i="1" dirty="0" smtClean="0"/>
              <a:t>drukowanie</a:t>
            </a:r>
            <a:r>
              <a:rPr lang="pl-PL" dirty="0" smtClean="0"/>
              <a:t> ich we wzory. </a:t>
            </a:r>
            <a:r>
              <a:rPr lang="pl-PL" i="1" dirty="0" smtClean="0"/>
              <a:t>Drukowaniem</a:t>
            </a:r>
            <a:r>
              <a:rPr lang="pl-PL" dirty="0" smtClean="0"/>
              <a:t> i barwieniem tkanin oraz gotowej odzieży zajmowali się rzemieślnicy w zakładach farbiarskich lub wędrowni rzemieślnicy. Zwykle oferowali stereotypowe wzory </a:t>
            </a:r>
            <a:r>
              <a:rPr lang="pl-PL" i="1" dirty="0" smtClean="0"/>
              <a:t>druków</a:t>
            </a:r>
            <a:r>
              <a:rPr lang="pl-PL" dirty="0" smtClean="0"/>
              <a:t> na drewnianych klockach </a:t>
            </a:r>
            <a:r>
              <a:rPr lang="pl-PL" i="1" dirty="0" smtClean="0"/>
              <a:t>drukarskich</a:t>
            </a:r>
            <a:r>
              <a:rPr lang="pl-PL" dirty="0" smtClean="0"/>
              <a:t> (kwiaty, szlaczki, gwiazdki) oraz różne odcienie farb. Chłopi oddawali do barwienia również sukno, aby wyrównać odcień całej tkaniny.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Współcześnie odtworzone stroje </a:t>
            </a:r>
            <a:endParaRPr lang="pl-PL" dirty="0"/>
          </a:p>
        </p:txBody>
      </p:sp>
      <p:pic>
        <p:nvPicPr>
          <p:cNvPr id="3075" name="Picture 3" descr="C:\Users\user\Desktop\zdjęcia 13.02.2022\DSC0565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947" y="1527175"/>
            <a:ext cx="812559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Zapaska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dirty="0" smtClean="0"/>
              <a:t>Niezbędnym elementem dawnego ubioru kobiet była zapaska, zakładana na spódnicę. Zapaski codzienne szyto z lnianego, zgrzebnego płótna lub tańszych materiałów fabrycznych. Te odświętne zdobiono dodatkowo koronką, haftem lub krepiną. Pod koniec XIX w. popularne były już zapaski tiulowe, muślinowe i batystowe. Szyto je zwykle z dwóch szerokości tkaniny, marszcząc na górze i wszywając w oszewkę troki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Współcześnie odtworzone stroje</a:t>
            </a:r>
            <a:endParaRPr lang="pl-PL" dirty="0"/>
          </a:p>
        </p:txBody>
      </p:sp>
      <p:pic>
        <p:nvPicPr>
          <p:cNvPr id="4099" name="Picture 3" descr="C:\Users\user\Desktop\zdjęcia 13.02.2022\DSC000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947" y="1527175"/>
            <a:ext cx="812559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Koszula kobieca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l-PL" dirty="0" smtClean="0"/>
              <a:t>Koszule lniane były dość krótkie i nieraz brakowało im </a:t>
            </a:r>
            <a:r>
              <a:rPr lang="pl-PL" dirty="0" err="1" smtClean="0"/>
              <a:t>oszywki</a:t>
            </a:r>
            <a:r>
              <a:rPr lang="pl-PL" dirty="0" smtClean="0"/>
              <a:t>. Jedynym ich zdobieniem był kołnierz w formie kryzki haftowanej białymi nićmi w motywy roślinne. Haft zdobił przednią listwę zakrywającą rozcięcie na piersiach,, kołnierzyk i mankiety rękawów. Szyto je zwykle z cienkiego i dobrze wybielonego płótna własnej roboty, w późniejszym okresie z bawełnianych materii fabrycznych. Miały zwykle krój poncho podłużnego podobnie do koszul męskich, na ramionach dodatkowo doszywano dla wzmocnienia </a:t>
            </a:r>
            <a:r>
              <a:rPr lang="pl-PL" dirty="0" err="1" smtClean="0"/>
              <a:t>przyramki</a:t>
            </a:r>
            <a:r>
              <a:rPr lang="pl-PL" dirty="0" smtClean="0"/>
              <a:t>. Przed I wojną światową pojawił się krój koszul z karczkiem, który do lat międzywojennych całkowicie się rozpowszechnił.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ejski">
  <a:themeElements>
    <a:clrScheme name="Miejski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Miejsk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ejsk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285</TotalTime>
  <Words>976</Words>
  <Application>Microsoft Office PowerPoint</Application>
  <PresentationFormat>Pokaz na ekranie (4:3)</PresentationFormat>
  <Paragraphs>78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Miejski</vt:lpstr>
      <vt:lpstr>Kobiecy strój regionu Zagórzan</vt:lpstr>
      <vt:lpstr>     Strój kobiecy u Zagórzan</vt:lpstr>
      <vt:lpstr>        Strój kobiecy u Zagórzan</vt:lpstr>
      <vt:lpstr>Współcześnie odtworzone stroje </vt:lpstr>
      <vt:lpstr>Spódnice</vt:lpstr>
      <vt:lpstr>Współcześnie odtworzone stroje </vt:lpstr>
      <vt:lpstr>Zapaska</vt:lpstr>
      <vt:lpstr>Współcześnie odtworzone stroje</vt:lpstr>
      <vt:lpstr>Koszula kobieca</vt:lpstr>
      <vt:lpstr>Koszula kobieca ze zbiorów Muzeum im. W. Orkana  w Rabce-Zdrój</vt:lpstr>
      <vt:lpstr>Współcześnie odtworzony strój</vt:lpstr>
      <vt:lpstr>Gorset</vt:lpstr>
      <vt:lpstr>Gorset z Poręby Wielkiej, ze zbiorów Muzeum  im. Władysława Orkana w Rabce  Zdroju</vt:lpstr>
      <vt:lpstr>Współcześnie odtworzone stroje</vt:lpstr>
      <vt:lpstr>Katanka</vt:lpstr>
      <vt:lpstr>Współcześnie odtworzone stroje</vt:lpstr>
      <vt:lpstr>Łoktusa</vt:lpstr>
      <vt:lpstr>Rańtuch</vt:lpstr>
      <vt:lpstr>Odzienie wierzchnie</vt:lpstr>
      <vt:lpstr>Współcześnie odtworzone stroje</vt:lpstr>
      <vt:lpstr>Chusta ze zbiorów Muzeum im. W. Orkana w Rabce-Zdrój</vt:lpstr>
      <vt:lpstr>Ubiór głowy</vt:lpstr>
      <vt:lpstr>Chusta czepcowa ze zbiorów Muzeum im. W.Orkana  w Rabce-Zdrój</vt:lpstr>
      <vt:lpstr>Współcześnie odtworzony czepiec</vt:lpstr>
      <vt:lpstr>Korale</vt:lpstr>
      <vt:lpstr>Współcześnie odtworzony strój</vt:lpstr>
      <vt:lpstr>Strój weselny</vt:lpstr>
      <vt:lpstr>Współcześnie odtworzone stroje</vt:lpstr>
      <vt:lpstr>Literatura</vt:lpstr>
      <vt:lpstr>Zdjęcia</vt:lpstr>
      <vt:lpstr>Finansowanie inicjatywy</vt:lpstr>
      <vt:lpstr>Finansowanie inicjatywy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Kobiecy strój regionu Zagórzan</dc:title>
  <dc:creator>Barbara Tromiczak</dc:creator>
  <cp:lastModifiedBy>user</cp:lastModifiedBy>
  <cp:revision>48</cp:revision>
  <dcterms:created xsi:type="dcterms:W3CDTF">2022-02-23T14:27:26Z</dcterms:created>
  <dcterms:modified xsi:type="dcterms:W3CDTF">2022-02-27T18:33:20Z</dcterms:modified>
</cp:coreProperties>
</file>